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Caveat"/>
      <p:regular r:id="rId30"/>
      <p:bold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aleway-regular.fntdata"/><Relationship Id="rId21" Type="http://schemas.openxmlformats.org/officeDocument/2006/relationships/slide" Target="slides/slide17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aveat-bold.fntdata"/><Relationship Id="rId30" Type="http://schemas.openxmlformats.org/officeDocument/2006/relationships/font" Target="fonts/Caveat-regular.fntdata"/><Relationship Id="rId11" Type="http://schemas.openxmlformats.org/officeDocument/2006/relationships/slide" Target="slides/slide7.xml"/><Relationship Id="rId33" Type="http://schemas.openxmlformats.org/officeDocument/2006/relationships/font" Target="fonts/Lato-bold.fntdata"/><Relationship Id="rId10" Type="http://schemas.openxmlformats.org/officeDocument/2006/relationships/slide" Target="slides/slide6.xml"/><Relationship Id="rId32" Type="http://schemas.openxmlformats.org/officeDocument/2006/relationships/font" Target="fonts/Lato-regular.fntdata"/><Relationship Id="rId13" Type="http://schemas.openxmlformats.org/officeDocument/2006/relationships/slide" Target="slides/slide9.xml"/><Relationship Id="rId35" Type="http://schemas.openxmlformats.org/officeDocument/2006/relationships/font" Target="fonts/Lato-boldItalic.fntdata"/><Relationship Id="rId12" Type="http://schemas.openxmlformats.org/officeDocument/2006/relationships/slide" Target="slides/slide8.xml"/><Relationship Id="rId34" Type="http://schemas.openxmlformats.org/officeDocument/2006/relationships/font" Target="fonts/Lato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 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 1 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 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only 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5.jp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Introduct</a:t>
            </a:r>
            <a:r>
              <a:rPr lang="en"/>
              <a:t>ion to Data Science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&gt; Final Project Proposal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5279500" y="3355175"/>
            <a:ext cx="37023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1800" u="sng">
                <a:solidFill>
                  <a:srgbClr val="EFEFEF"/>
                </a:solidFill>
              </a:rPr>
              <a:t>Members: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b="1" lang="en" sz="1800">
                <a:solidFill>
                  <a:srgbClr val="EFEFEF"/>
                </a:solidFill>
              </a:rPr>
              <a:t>Mohsin Aslam - 15157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b="1" lang="en" sz="1800">
                <a:solidFill>
                  <a:srgbClr val="EFEFEF"/>
                </a:solidFill>
              </a:rPr>
              <a:t>Mudassir Ali Baig - 15164</a:t>
            </a:r>
          </a:p>
          <a:p>
            <a:pPr indent="-342900" lvl="0" marL="457200" rtl="0">
              <a:spcBef>
                <a:spcPts val="0"/>
              </a:spcBef>
              <a:buClr>
                <a:srgbClr val="EFEFEF"/>
              </a:buClr>
              <a:buSzPts val="1800"/>
              <a:buChar char="●"/>
            </a:pPr>
            <a:r>
              <a:rPr b="1" lang="en" sz="1800">
                <a:solidFill>
                  <a:srgbClr val="EFEFEF"/>
                </a:solidFill>
              </a:rPr>
              <a:t>Wajih Siddiqui - 15153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Decision Tree</a:t>
            </a:r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727650" y="1942875"/>
            <a:ext cx="3237900" cy="2937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 sz="1100"/>
              <a:t>Applied Decision Tree to the data after merging both Data Frames</a:t>
            </a:r>
          </a:p>
          <a:p>
            <a: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 sz="1100"/>
              <a:t>Converted all values to numeric and categorical</a:t>
            </a:r>
          </a:p>
          <a:p>
            <a: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b="1" lang="en" sz="1100"/>
              <a:t>Findings:</a:t>
            </a:r>
          </a:p>
          <a:p>
            <a: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Accuracy is </a:t>
            </a:r>
            <a:r>
              <a:rPr b="1" lang="en"/>
              <a:t>95%</a:t>
            </a:r>
          </a:p>
          <a:p>
            <a: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Precision: 0.95, Recall: 0.95, F-measure: 0.95</a:t>
            </a:r>
          </a:p>
          <a:p>
            <a:pPr indent="-298450" lvl="0" marL="457200" rtl="0">
              <a:lnSpc>
                <a:spcPct val="150000"/>
              </a:lnSpc>
              <a:spcBef>
                <a:spcPts val="0"/>
              </a:spcBef>
              <a:buSzPts val="1100"/>
              <a:buChar char="➢"/>
            </a:pPr>
            <a:r>
              <a:rPr lang="en" sz="1100"/>
              <a:t>Model trained on 70% dataset and persisted with file ‘decision_tree.pkl’</a:t>
            </a:r>
          </a:p>
        </p:txBody>
      </p:sp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6400" y="1318650"/>
            <a:ext cx="4007500" cy="363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Random Forest</a:t>
            </a:r>
          </a:p>
        </p:txBody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727650" y="1942875"/>
            <a:ext cx="3237900" cy="2937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 sz="1100"/>
              <a:t>Applied Random Forest  to the data after merging both Data Frames</a:t>
            </a:r>
          </a:p>
          <a:p>
            <a: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 sz="1100"/>
              <a:t>Converted all values to numeric and categorical</a:t>
            </a:r>
          </a:p>
          <a:p>
            <a: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b="1" lang="en" sz="1100"/>
              <a:t>Findings:</a:t>
            </a:r>
          </a:p>
          <a:p>
            <a: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Accuracy is </a:t>
            </a:r>
            <a:r>
              <a:rPr b="1" lang="en"/>
              <a:t>74</a:t>
            </a:r>
            <a:r>
              <a:rPr b="1" lang="en"/>
              <a:t>%</a:t>
            </a:r>
          </a:p>
          <a:p>
            <a: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Precision: 0.8, Recall: 0.78, F-measure: 0.77</a:t>
            </a:r>
          </a:p>
          <a:p>
            <a:pPr indent="-298450" lvl="0" marL="457200" rtl="0">
              <a:lnSpc>
                <a:spcPct val="150000"/>
              </a:lnSpc>
              <a:spcBef>
                <a:spcPts val="0"/>
              </a:spcBef>
              <a:buSzPts val="1100"/>
              <a:buChar char="➢"/>
            </a:pPr>
            <a:r>
              <a:rPr lang="en" sz="1100"/>
              <a:t>Model trained on 70% dataset and persisted with file ‘random_forest.pkl’</a:t>
            </a:r>
          </a:p>
        </p:txBody>
      </p:sp>
      <p:pic>
        <p:nvPicPr>
          <p:cNvPr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6964" y="1224950"/>
            <a:ext cx="4181086" cy="377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Conclusion on Selection of Classifier</a:t>
            </a:r>
          </a:p>
        </p:txBody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727650" y="1942875"/>
            <a:ext cx="7688700" cy="196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➢"/>
            </a:pPr>
            <a:r>
              <a:rPr lang="en" sz="1500"/>
              <a:t>Logistic Regression is the best candidate in this case as it gives a good accuracy</a:t>
            </a: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lang="en" sz="1500"/>
              <a:t>Decision tree gives a very high accuracy and it is overfit</a:t>
            </a: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lang="en" sz="1500"/>
              <a:t>Random Forest is also a good candidate</a:t>
            </a: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500"/>
              <a:buChar char="➢"/>
            </a:pPr>
            <a:r>
              <a:rPr lang="en" sz="1500"/>
              <a:t>Based on all 3 Candidates the API’s will use Logistic Regression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Testing through the Flask REST API</a:t>
            </a:r>
          </a:p>
        </p:txBody>
      </p:sp>
      <p:pic>
        <p:nvPicPr>
          <p:cNvPr id="223" name="Shape 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4316188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Shape 2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0988" y="2006250"/>
            <a:ext cx="4370611" cy="2897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Testing through the AngularJS Website</a:t>
            </a:r>
          </a:p>
        </p:txBody>
      </p:sp>
      <p:pic>
        <p:nvPicPr>
          <p:cNvPr id="230" name="Shape 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8788249" cy="296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Testing through the AngularJS Website</a:t>
            </a:r>
          </a:p>
        </p:txBody>
      </p:sp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8839201" cy="2406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Future Enhancements</a:t>
            </a:r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727650" y="1942875"/>
            <a:ext cx="7688700" cy="196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➢"/>
            </a:pPr>
            <a:r>
              <a:rPr b="1" lang="en" sz="1500"/>
              <a:t>Support bulk predictions rather than form  (Not implemented due to Parsing restrictions)</a:t>
            </a: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b="1" lang="en" sz="1500"/>
              <a:t>Visualize data on website </a:t>
            </a: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500"/>
              <a:buChar char="➢"/>
            </a:pPr>
            <a:r>
              <a:rPr b="1" lang="en" sz="1500"/>
              <a:t>Compare employee churn of two different employees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Thank you !!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Problem statement</a:t>
            </a:r>
          </a:p>
        </p:txBody>
      </p:sp>
      <p:sp>
        <p:nvSpPr>
          <p:cNvPr id="142" name="Shape 142"/>
          <p:cNvSpPr txBox="1"/>
          <p:nvPr>
            <p:ph idx="2" type="body"/>
          </p:nvPr>
        </p:nvSpPr>
        <p:spPr>
          <a:xfrm>
            <a:off x="5174225" y="723775"/>
            <a:ext cx="3374400" cy="4130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i="1" lang="en" sz="1600">
                <a:solidFill>
                  <a:schemeClr val="dk1"/>
                </a:solidFill>
              </a:rPr>
              <a:t>“Determine factors that lead to employee attrition and explore important questions such as Showing a breakdown of distance from home by job role and attrition”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b="1" i="1" lang="en" sz="1600">
                <a:solidFill>
                  <a:schemeClr val="dk1"/>
                </a:solidFill>
              </a:rPr>
              <a:t>Compare average monthly income by education and attrition. 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b="1" i="1" lang="en" sz="1600">
                <a:solidFill>
                  <a:schemeClr val="dk1"/>
                </a:solidFill>
              </a:rPr>
              <a:t>Why are the best and most experienced employees leaving prematurely and try to predict which valuable employees will leave next?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Data Sources to be Used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3375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Char char="-"/>
            </a:pPr>
            <a:r>
              <a:rPr lang="en" sz="16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IBM HR Analytics Employee Attrition &amp; Performance</a:t>
            </a:r>
          </a:p>
          <a:p>
            <a:pPr indent="-333375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Char char="-"/>
            </a:pPr>
            <a:r>
              <a:rPr lang="en" sz="16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HR data from an organization whose details are anonymize with similar attributes that correspond to employee attrition</a:t>
            </a:r>
          </a:p>
          <a:p>
            <a:pPr indent="-333375" lvl="0" marL="457200" rtl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50"/>
              <a:buFont typeface="Arial"/>
              <a:buChar char="-"/>
            </a:pPr>
            <a:r>
              <a:rPr lang="en" sz="16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Datasource: https://www.kaggle.com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Integration of Data Sources</a:t>
            </a:r>
          </a:p>
        </p:txBody>
      </p:sp>
      <p:sp>
        <p:nvSpPr>
          <p:cNvPr id="154" name="Shape 154"/>
          <p:cNvSpPr txBox="1"/>
          <p:nvPr>
            <p:ph type="title"/>
          </p:nvPr>
        </p:nvSpPr>
        <p:spPr>
          <a:xfrm>
            <a:off x="111250" y="1745725"/>
            <a:ext cx="4551900" cy="2779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b="0" lang="en" sz="1500">
                <a:latin typeface="Lato"/>
                <a:ea typeface="Lato"/>
                <a:cs typeface="Lato"/>
                <a:sym typeface="Lato"/>
              </a:rPr>
              <a:t>Both datasets contain features that relate to employee attrition</a:t>
            </a: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b="0" lang="en" sz="1500">
                <a:latin typeface="Lato"/>
                <a:ea typeface="Lato"/>
                <a:cs typeface="Lato"/>
                <a:sym typeface="Lato"/>
              </a:rPr>
              <a:t>Combine both datasets, keep common features</a:t>
            </a: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b="0" lang="en" sz="1500">
                <a:latin typeface="Lato"/>
                <a:ea typeface="Lato"/>
                <a:cs typeface="Lato"/>
                <a:sym typeface="Lato"/>
              </a:rPr>
              <a:t>Enumerate similar columns for compatibility</a:t>
            </a: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b="0" lang="en" sz="1500">
                <a:latin typeface="Lato"/>
                <a:ea typeface="Lato"/>
                <a:cs typeface="Lato"/>
                <a:sym typeface="Lato"/>
              </a:rPr>
              <a:t>Deal with missing values i.e intersection of features</a:t>
            </a:r>
          </a:p>
          <a:p>
            <a:pPr indent="-323850" lvl="0" marL="457200" rtl="0">
              <a:spcBef>
                <a:spcPts val="0"/>
              </a:spcBef>
              <a:buSzPts val="1500"/>
              <a:buFont typeface="Lato"/>
              <a:buChar char="-"/>
            </a:pPr>
            <a:r>
              <a:rPr b="0" lang="en" sz="1500">
                <a:latin typeface="Lato"/>
                <a:ea typeface="Lato"/>
                <a:cs typeface="Lato"/>
                <a:sym typeface="Lato"/>
              </a:rPr>
              <a:t>Determine unknown features like employee age, expected salary, rank where required</a:t>
            </a:r>
          </a:p>
        </p:txBody>
      </p:sp>
      <p:grpSp>
        <p:nvGrpSpPr>
          <p:cNvPr id="155" name="Shape 155"/>
          <p:cNvGrpSpPr/>
          <p:nvPr/>
        </p:nvGrpSpPr>
        <p:grpSpPr>
          <a:xfrm>
            <a:off x="6304849" y="2286595"/>
            <a:ext cx="2311753" cy="2311753"/>
            <a:chOff x="4303290" y="1676962"/>
            <a:chExt cx="1854000" cy="1854000"/>
          </a:xfrm>
        </p:grpSpPr>
        <p:sp>
          <p:nvSpPr>
            <p:cNvPr id="156" name="Shape 156"/>
            <p:cNvSpPr/>
            <p:nvPr/>
          </p:nvSpPr>
          <p:spPr>
            <a:xfrm>
              <a:off x="4303290" y="1676962"/>
              <a:ext cx="1854000" cy="1854000"/>
            </a:xfrm>
            <a:prstGeom prst="ellipse">
              <a:avLst/>
            </a:prstGeom>
            <a:solidFill>
              <a:srgbClr val="37474F">
                <a:alpha val="90760"/>
              </a:srgbClr>
            </a:solidFill>
            <a:ln cap="flat" cmpd="sng" w="9525">
              <a:solidFill>
                <a:srgbClr val="37474F"/>
              </a:solidFill>
              <a:prstDash val="dash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 txBox="1"/>
            <p:nvPr/>
          </p:nvSpPr>
          <p:spPr>
            <a:xfrm>
              <a:off x="5010351" y="2455615"/>
              <a:ext cx="10752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-69850" lvl="0" marL="0">
                <a:lnSpc>
                  <a:spcPct val="115000"/>
                </a:lnSpc>
                <a:spcBef>
                  <a:spcPts val="0"/>
                </a:spcBef>
                <a:buSzPts val="1100"/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XYZ HR Analytics</a:t>
              </a:r>
            </a:p>
          </p:txBody>
        </p:sp>
      </p:grpSp>
      <p:grpSp>
        <p:nvGrpSpPr>
          <p:cNvPr id="158" name="Shape 158"/>
          <p:cNvGrpSpPr/>
          <p:nvPr/>
        </p:nvGrpSpPr>
        <p:grpSpPr>
          <a:xfrm>
            <a:off x="4663208" y="2286595"/>
            <a:ext cx="2311753" cy="2311753"/>
            <a:chOff x="2986712" y="1676962"/>
            <a:chExt cx="1854000" cy="1854000"/>
          </a:xfrm>
        </p:grpSpPr>
        <p:sp>
          <p:nvSpPr>
            <p:cNvPr id="159" name="Shape 159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EFEFEF">
                <a:alpha val="65760"/>
              </a:srgbClr>
            </a:solidFill>
            <a:ln cap="flat" cmpd="sng" w="9525">
              <a:solidFill>
                <a:srgbClr val="37474F"/>
              </a:solidFill>
              <a:prstDash val="dash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 txBox="1"/>
            <p:nvPr/>
          </p:nvSpPr>
          <p:spPr>
            <a:xfrm>
              <a:off x="3228101" y="2343266"/>
              <a:ext cx="10752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-69850" lvl="0" marL="0">
                <a:lnSpc>
                  <a:spcPct val="115000"/>
                </a:lnSpc>
                <a:spcBef>
                  <a:spcPts val="0"/>
                </a:spcBef>
                <a:buSzPts val="1100"/>
                <a:buNone/>
              </a:pPr>
              <a:r>
                <a:rPr b="1" lang="en" sz="1800">
                  <a:solidFill>
                    <a:srgbClr val="37474F"/>
                  </a:solidFill>
                  <a:latin typeface="Roboto"/>
                  <a:ea typeface="Roboto"/>
                  <a:cs typeface="Roboto"/>
                  <a:sym typeface="Roboto"/>
                </a:rPr>
                <a:t>IBM HR Analytics</a:t>
              </a:r>
            </a:p>
          </p:txBody>
        </p:sp>
      </p:grpSp>
      <p:cxnSp>
        <p:nvCxnSpPr>
          <p:cNvPr id="161" name="Shape 161"/>
          <p:cNvCxnSpPr/>
          <p:nvPr/>
        </p:nvCxnSpPr>
        <p:spPr>
          <a:xfrm flipH="1" rot="10800000">
            <a:off x="6636413" y="1689743"/>
            <a:ext cx="434400" cy="162120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162" name="Shape 162"/>
          <p:cNvSpPr txBox="1"/>
          <p:nvPr/>
        </p:nvSpPr>
        <p:spPr>
          <a:xfrm>
            <a:off x="6444975" y="963625"/>
            <a:ext cx="2012100" cy="7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Common Feature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idx="1" type="body"/>
          </p:nvPr>
        </p:nvSpPr>
        <p:spPr>
          <a:xfrm>
            <a:off x="729450" y="2078875"/>
            <a:ext cx="7688700" cy="3001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Analyze the data and perform data preprocessing in order to shape up the data for particular model.</a:t>
            </a:r>
          </a:p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Perform exploratory data analysis to find the initial correlations within the dataset and visualize it. </a:t>
            </a:r>
          </a:p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Perform multiple classification algorithms like Random </a:t>
            </a:r>
            <a:r>
              <a:rPr lang="en"/>
              <a:t>Forest</a:t>
            </a:r>
            <a:r>
              <a:rPr lang="en"/>
              <a:t>, Logistic Regression for employee churn rate.</a:t>
            </a:r>
          </a:p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Iteratively applying the algorithm with changes in preprocessing steps and changes in the parameters of the model to obtain the best accuracy for the employee attrition.</a:t>
            </a:r>
          </a:p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Determine strategies for HR to hire employees on this model.</a:t>
            </a:r>
          </a:p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Choose the model with best accuracy from a number of classification models.</a:t>
            </a:r>
          </a:p>
          <a:p>
            <a:pPr indent="0" lvl="0" mar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68" name="Shape 16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Analysis Planned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73" name="Shape 173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235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/>
          <p:nvPr/>
        </p:nvSpPr>
        <p:spPr>
          <a:xfrm>
            <a:off x="5143500" y="1562975"/>
            <a:ext cx="3500400" cy="206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 txBox="1"/>
          <p:nvPr>
            <p:ph type="ctrTitle"/>
          </p:nvPr>
        </p:nvSpPr>
        <p:spPr>
          <a:xfrm>
            <a:off x="729450" y="1322450"/>
            <a:ext cx="4007700" cy="3474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Tools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-"/>
            </a:pPr>
            <a:r>
              <a:rPr lang="en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IPython </a:t>
            </a:r>
          </a:p>
          <a:p>
            <a:pPr indent="-342900" lvl="0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-"/>
            </a:pPr>
            <a:r>
              <a:rPr lang="en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Pandas</a:t>
            </a:r>
          </a:p>
          <a:p>
            <a:pPr indent="-342900" lvl="0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-"/>
            </a:pPr>
            <a:r>
              <a:rPr lang="en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Scikit Learn</a:t>
            </a:r>
          </a:p>
          <a:p>
            <a:pPr indent="-342900" lvl="0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-"/>
            </a:pPr>
            <a:r>
              <a:rPr lang="en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Seaborn</a:t>
            </a:r>
          </a:p>
          <a:p>
            <a:pPr indent="-342900" lvl="0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-"/>
            </a:pPr>
            <a:r>
              <a:rPr lang="en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Numpy</a:t>
            </a:r>
          </a:p>
          <a:p>
            <a:pPr indent="-342900" lvl="0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-"/>
            </a:pPr>
            <a:r>
              <a:rPr lang="en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Matplotlib</a:t>
            </a:r>
          </a:p>
          <a:p>
            <a:pPr indent="-342900" lvl="0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-"/>
            </a:pPr>
            <a:r>
              <a:rPr lang="en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Flask </a:t>
            </a:r>
          </a:p>
          <a:p>
            <a:pPr indent="-342900" lvl="0" marL="914400" rtl="0">
              <a:spcBef>
                <a:spcPts val="0"/>
              </a:spcBef>
              <a:buClr>
                <a:srgbClr val="000000"/>
              </a:buClr>
              <a:buSzPts val="1800"/>
              <a:buFont typeface="Courier New"/>
              <a:buChar char="-"/>
            </a:pPr>
            <a:r>
              <a:rPr lang="en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AngularJS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1275" y="1764888"/>
            <a:ext cx="692700" cy="69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7300" y="1643100"/>
            <a:ext cx="1593050" cy="10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91275" y="2659500"/>
            <a:ext cx="2770800" cy="69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Progress Update</a:t>
            </a:r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727650" y="1942875"/>
            <a:ext cx="7688700" cy="2821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Over-Sampling (SMOTE) Synthetic Minority Over-sampling for the dataset of IBM</a:t>
            </a:r>
          </a:p>
          <a:p>
            <a:pPr indent="-3238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Determined correlations amongst all dimensions of both datasets</a:t>
            </a:r>
          </a:p>
          <a:p>
            <a:pPr indent="-3238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Interconversion of Numeric and Categorical values for EDA</a:t>
            </a:r>
          </a:p>
          <a:p>
            <a:pPr indent="-323850" lvl="0" marL="457200" rtl="0">
              <a:lnSpc>
                <a:spcPct val="150000"/>
              </a:lnSpc>
              <a:spcBef>
                <a:spcPts val="0"/>
              </a:spcBef>
              <a:buSzPts val="1500"/>
              <a:buChar char="-"/>
            </a:pPr>
            <a:r>
              <a:rPr b="1" lang="en" sz="1500"/>
              <a:t>Observed correlations and distributions by visualizations including Scatter pairwise plots, Heatmaps, histograms (Matplot lib and Seaborn)</a:t>
            </a: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b="1"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Final Product Updates</a:t>
            </a:r>
          </a:p>
        </p:txBody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727650" y="1942875"/>
            <a:ext cx="7688700" cy="196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b="1" lang="en" sz="1500"/>
              <a:t>Web Application to Predict the Employee Churn</a:t>
            </a:r>
          </a:p>
          <a:p>
            <a:pPr indent="-3238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APIs  hosted that use the persisted model to determine churn</a:t>
            </a:r>
          </a:p>
          <a:p>
            <a:pPr indent="-323850" lvl="1" marL="914400" rtl="0">
              <a:lnSpc>
                <a:spcPct val="150000"/>
              </a:lnSpc>
              <a:spcBef>
                <a:spcPts val="0"/>
              </a:spcBef>
              <a:buSzPts val="1500"/>
              <a:buChar char="○"/>
            </a:pPr>
            <a:r>
              <a:rPr b="1" lang="en" sz="1500"/>
              <a:t>AngularJS form for providing data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Logistic Regression</a:t>
            </a: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727650" y="1942875"/>
            <a:ext cx="3237900" cy="2937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 sz="1100"/>
              <a:t>Applied logistic regression to the data after merging both Data Frames</a:t>
            </a:r>
          </a:p>
          <a:p>
            <a: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 sz="1100"/>
              <a:t>Converted all values to numeric and categorical</a:t>
            </a:r>
          </a:p>
          <a:p>
            <a:pPr indent="-2984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b="1" lang="en" sz="1100"/>
              <a:t>Findings:</a:t>
            </a:r>
          </a:p>
          <a:p>
            <a: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Accuracy is 78%</a:t>
            </a:r>
          </a:p>
          <a:p>
            <a: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Precision: 0.81, Recall: 0.81, F-measure: 0.8</a:t>
            </a:r>
          </a:p>
          <a:p>
            <a:pPr indent="-298450" lvl="0" marL="457200" rtl="0">
              <a:lnSpc>
                <a:spcPct val="150000"/>
              </a:lnSpc>
              <a:spcBef>
                <a:spcPts val="0"/>
              </a:spcBef>
              <a:buSzPts val="1100"/>
              <a:buChar char="➢"/>
            </a:pPr>
            <a:r>
              <a:rPr lang="en" sz="1100"/>
              <a:t>Model trained on 70% dataset and persisted with file ‘logistic.pkl’</a:t>
            </a:r>
          </a:p>
        </p:txBody>
      </p:sp>
      <p:pic>
        <p:nvPicPr>
          <p:cNvPr id="197" name="Shape 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8903" y="1208025"/>
            <a:ext cx="4065022" cy="367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